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charts/chart2.xml" ContentType="application/vnd.openxmlformats-officedocument.drawingml.chart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3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4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5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6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Männlich (80)</c:v>
                </c:pt>
              </c:strCache>
            </c:strRef>
          </c:tx>
          <c:spPr>
            <a:solidFill>
              <a:srgbClr val="6163F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18-23</c:v>
                  </c:pt>
                  <c:pt idx="1">
                    <c:v>24-29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</c:v>
                </c:pt>
                <c:pt idx="1">
                  <c:v>45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Weiblich (60)</c:v>
                </c:pt>
              </c:strCache>
            </c:strRef>
          </c:tx>
          <c:spPr>
            <a:solidFill>
              <a:srgbClr val="F5619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18-23</c:v>
                  </c:pt>
                  <c:pt idx="1">
                    <c:v>24-29</c:v>
                  </c:pt>
                </c:lvl>
              </c:multiLvlStrCache>
            </c:multiLvl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23</c:v>
                </c:pt>
                <c:pt idx="1">
                  <c:v>37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Divers (1)</c:v>
                </c:pt>
              </c:strCache>
            </c:strRef>
          </c:tx>
          <c:spPr>
            <a:solidFill>
              <a:srgbClr val="F59A6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18-23</c:v>
                  </c:pt>
                  <c:pt idx="1">
                    <c:v>24-29</c:v>
                  </c:pt>
                </c:lvl>
              </c:multiLvlStrCache>
            </c:multiLvl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Keine Angabe (0)</c:v>
                </c:pt>
              </c:strCache>
            </c:strRef>
          </c:tx>
          <c:spPr>
            <a:solidFill>
              <a:srgbClr val="61F5D5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18-23</c:v>
                  </c:pt>
                  <c:pt idx="1">
                    <c:v>24-29</c:v>
                  </c:pt>
                </c:lvl>
              </c:multiLvlStrCache>
            </c:multiLvl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100" u="none">
                  <a:solidFill>
                    <a:srgbClr val="FFFFFF"/>
                  </a:solidFill>
                  <a:latin typeface="Arial"/>
                </a:defRPr>
              </a:pPr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25"/>
        <c:overlap val="10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595959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595959"/>
                    </a:solidFill>
                    <a:latin typeface="Arial"/>
                  </a:rPr>
                  <a:t>Age, Gender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9595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595959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595959"/>
                    </a:solidFill>
                    <a:latin typeface="Arial"/>
                  </a:rPr>
                  <a:t>Respondents</a:t>
                </a:r>
              </a:p>
            </c:rich>
          </c:tx>
          <c:layout/>
          <c:overlay val="0"/>
        </c:title>
        <c:numFmt formatCode="General" sourceLinked="0"/>
        <c:majorTickMark val="in"/>
        <c:minorTickMark val="in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legend>
      <c:legendPos val="b"/>
      <c:overlay val="0"/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spPr>
            <a:solidFill>
              <a:srgbClr val="F8B02F"/>
            </a:solidFill>
            <a:effectLst/>
          </c:spPr>
          <c:invertIfNegative val="0"/>
          <c:dLbls>
            <c:numFmt formatCode="#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F8B02F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EAF249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A6F249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49F2B7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49A6F2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Hohes Gehalt</c:v>
                  </c:pt>
                  <c:pt idx="1">
                    <c:v>Flexibilität (Wann und wo ich arbeite)</c:v>
                  </c:pt>
                  <c:pt idx="2">
                    <c:v>Sicherheit (Unbefristeter Vertrag)</c:v>
                  </c:pt>
                  <c:pt idx="3">
                    <c:v>Abwechslung (verschiedene Orte/Events)</c:v>
                  </c:pt>
                  <c:pt idx="4">
                    <c:v>Sinnhaftigkeit der Tätigkeit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28.8</c:v>
                </c:pt>
                <c:pt idx="1">
                  <c:v>25.63</c:v>
                </c:pt>
                <c:pt idx="2">
                  <c:v>20.89</c:v>
                </c:pt>
                <c:pt idx="3">
                  <c:v>8.54</c:v>
                </c:pt>
                <c:pt idx="4">
                  <c:v>16.14</c:v>
                </c:pt>
              </c:numCache>
            </c:numRef>
          </c:val>
        </c:ser>
        <c:dLbls>
          <c:numFmt formatCode="#" sourceLinked="0"/>
          <c:txPr>
            <a:bodyPr/>
            <a:lstStyle/>
            <a:p>
              <a:pPr>
                <a:defRPr b="0" i="0" strike="noStrike" sz="1100" u="none">
                  <a:solidFill>
                    <a:srgbClr val="FFFFFF"/>
                  </a:solidFill>
                  <a:latin typeface="Arial"/>
                </a:defRPr>
              </a:pPr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2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9595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spPr>
            <a:solidFill>
              <a:srgbClr val="F8B02F"/>
            </a:solidFill>
            <a:effectLst/>
          </c:spPr>
          <c:invertIfNegative val="0"/>
          <c:dLbls>
            <c:numFmt formatCode="#.0&quot;%&quot;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F8B02F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EAF249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A6F249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49F2B7"/>
              </a:solidFill>
              <a:effectLst/>
            </c:spPr>
          </c:dPt>
          <c:cat>
            <c:multiLvlStrRef>
              <c:f>Sheet1!$A$2:$A$5</c:f>
              <c:multiLvlStrCache>
                <c:ptCount val="4"/>
                <c:lvl>
                  <c:pt idx="0">
                    <c:v>Ja, absolut (das ist mein Ziel)</c:v>
                  </c:pt>
                  <c:pt idx="1">
                    <c:v>Ja, als Nebenverdienst</c:v>
                  </c:pt>
                  <c:pt idx="2">
                    <c:v>Eher nicht, nur im Notfall</c:v>
                  </c:pt>
                  <c:pt idx="3">
                    <c:v>Nein, ich brauche eine feste Routine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28.37</c:v>
                </c:pt>
                <c:pt idx="1">
                  <c:v>56.74</c:v>
                </c:pt>
                <c:pt idx="2">
                  <c:v>9.93</c:v>
                </c:pt>
                <c:pt idx="3">
                  <c:v>4.96</c:v>
                </c:pt>
              </c:numCache>
            </c:numRef>
          </c:val>
        </c:ser>
        <c:dLbls>
          <c:numFmt formatCode="#.0&quot;%&quot;" sourceLinked="0"/>
          <c:txPr>
            <a:bodyPr/>
            <a:lstStyle/>
            <a:p>
              <a:pPr>
                <a:defRPr b="0" i="0" strike="noStrike" sz="1100" u="none">
                  <a:solidFill>
                    <a:srgbClr val="FFFFFF"/>
                  </a:solidFill>
                  <a:latin typeface="Arial"/>
                </a:defRPr>
              </a:pPr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2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9595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spPr>
            <a:solidFill>
              <a:srgbClr val="F8B02F"/>
            </a:solidFill>
            <a:effectLst/>
          </c:spPr>
          <c:invertIfNegative val="0"/>
          <c:dLbls>
            <c:numFmt formatCode="#.0&quot;%&quot;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F8B02F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EAF249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A6F249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49F2B7"/>
              </a:solidFill>
              <a:effectLst/>
            </c:spPr>
          </c:dPt>
          <c:cat>
            <c:multiLvlStrRef>
              <c:f>Sheet1!$A$2:$A$5</c:f>
              <c:multiLvlStrCache>
                <c:ptCount val="4"/>
                <c:lvl>
                  <c:pt idx="0">
                    <c:v>Schnelles Geld ohne lange Bewerbungsprozesse</c:v>
                  </c:pt>
                  <c:pt idx="1">
                    <c:v>Man lernt ständig neue Leute und Orte kennen</c:v>
                  </c:pt>
                  <c:pt idx="2">
                    <c:v>Man kann arbeiten, wann es in den Lifestyle passt</c:v>
                  </c:pt>
                  <c:pt idx="3">
                    <c:v>Man ist an nichts gebunden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33.33</c:v>
                </c:pt>
                <c:pt idx="1">
                  <c:v>22.7</c:v>
                </c:pt>
                <c:pt idx="2">
                  <c:v>29.79</c:v>
                </c:pt>
                <c:pt idx="3">
                  <c:v>14.18</c:v>
                </c:pt>
              </c:numCache>
            </c:numRef>
          </c:val>
        </c:ser>
        <c:dLbls>
          <c:numFmt formatCode="#.0&quot;%&quot;" sourceLinked="0"/>
          <c:txPr>
            <a:bodyPr/>
            <a:lstStyle/>
            <a:p>
              <a:pPr>
                <a:defRPr b="0" i="0" strike="noStrike" sz="1100" u="none">
                  <a:solidFill>
                    <a:srgbClr val="FFFFFF"/>
                  </a:solidFill>
                  <a:latin typeface="Arial"/>
                </a:defRPr>
              </a:pPr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2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9595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spPr>
            <a:solidFill>
              <a:srgbClr val="F8B02F"/>
            </a:solidFill>
            <a:effectLst/>
          </c:spPr>
          <c:invertIfNegative val="0"/>
          <c:dLbls>
            <c:numFmt formatCode="#.0&quot;%&quot;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F8B02F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EAF249"/>
              </a:solidFill>
              <a:effectLst/>
            </c:spPr>
          </c:dPt>
          <c:cat>
            <c:multiLvlStrRef>
              <c:f>Sheet1!$A$2:$A$3</c:f>
              <c:multiLvlStrCache>
                <c:ptCount val="2"/>
                <c:lvl>
                  <c:pt idx="0">
                    <c:v>Ja, Geld ist wichtiger</c:v>
                  </c:pt>
                  <c:pt idx="1">
                    <c:v>Nein, meine Zeit/Freiheit ist unbezahlbar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52.48</c:v>
                </c:pt>
                <c:pt idx="1">
                  <c:v>47.52</c:v>
                </c:pt>
              </c:numCache>
            </c:numRef>
          </c:val>
        </c:ser>
        <c:dLbls>
          <c:numFmt formatCode="#.0&quot;%&quot;" sourceLinked="0"/>
          <c:txPr>
            <a:bodyPr/>
            <a:lstStyle/>
            <a:p>
              <a:pPr>
                <a:defRPr b="0" i="0" strike="noStrike" sz="1100" u="none">
                  <a:solidFill>
                    <a:srgbClr val="FFFFFF"/>
                  </a:solidFill>
                  <a:latin typeface="Arial"/>
                </a:defRPr>
              </a:pPr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2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9595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spPr>
            <a:solidFill>
              <a:srgbClr val="F8B02F"/>
            </a:solidFill>
            <a:effectLst/>
          </c:spPr>
          <c:invertIfNegative val="0"/>
          <c:dLbls>
            <c:numFmt formatCode="#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F8B02F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EAF249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A6F249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49F2B7"/>
              </a:solidFill>
              <a:effectLst/>
            </c:spPr>
          </c:dPt>
          <c:cat>
            <c:multiLvlStrRef>
              <c:f>Sheet1!$A$2:$A$5</c:f>
              <c:multiLvlStrCache>
                <c:ptCount val="4"/>
                <c:lvl>
                  <c:pt idx="0">
                    <c:v>Freunde/Empfehlungen</c:v>
                  </c:pt>
                  <c:pt idx="1">
                    <c:v>Klassische Jobportale (Stepstone etc.)</c:v>
                  </c:pt>
                  <c:pt idx="2">
                    <c:v>Social Media (TikTok/Instagram)</c:v>
                  </c:pt>
                  <c:pt idx="3">
                    <c:v>Spezialisierte Apps/Plattformen (wie job.rocks)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17.98</c:v>
                </c:pt>
                <c:pt idx="1">
                  <c:v>41.67</c:v>
                </c:pt>
                <c:pt idx="2">
                  <c:v>19.3</c:v>
                </c:pt>
                <c:pt idx="3">
                  <c:v>21.05</c:v>
                </c:pt>
              </c:numCache>
            </c:numRef>
          </c:val>
        </c:ser>
        <c:dLbls>
          <c:numFmt formatCode="#" sourceLinked="0"/>
          <c:txPr>
            <a:bodyPr/>
            <a:lstStyle/>
            <a:p>
              <a:pPr>
                <a:defRPr b="0" i="0" strike="noStrike" sz="1100" u="none">
                  <a:solidFill>
                    <a:srgbClr val="FFFFFF"/>
                  </a:solidFill>
                  <a:latin typeface="Arial"/>
                </a:defRPr>
              </a:pPr>
            </a:p>
          </c:txPr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2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95959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low"/>
        <c:spPr>
          <a:ln w="12700" cap="flat">
            <a:noFill/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FFFFFF"/>
        </a:solidFill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02-1.png"/><Relationship Id="rId2" Type="http://schemas.openxmlformats.org/officeDocument/2006/relationships/image" Target="../media/image-1002-2.svg"/><Relationship Id="rId3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03-1.png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_SLIDE">
    <p:bg>
      <p:bgPr>
        <a:solidFill>
          <a:srgbClr val="2438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>
            <p:ph idx="100" type="title" hasCustomPrompt="1"/>
          </p:nvPr>
        </p:nvSpPr>
        <p:spPr>
          <a:xfrm>
            <a:off x="4572000" y="3200400"/>
            <a:ext cx="4572000" cy="274320"/>
          </a:xfrm>
          <a:prstGeom prst="rect">
            <a:avLst/>
          </a:prstGeom>
          <a:noFill/>
          <a:ln/>
        </p:spPr>
        <p:txBody>
          <a:bodyPr wrap="square" rtlCol="0"/>
          <a:lstStyle>
            <a:lvl1pPr algn="l" indent="0" marL="0">
              <a:buNone/>
              <a:defRPr lang="en-US" sz="2400" b="1" dirty="0">
                <a:solidFill>
                  <a:srgbClr val="FFFFFF"/>
                </a:solidFill>
              </a:defRPr>
            </a:lvl1pPr>
          </a:lstStyle>
          <a:p>
            <a:pPr algn="l" indent="0" marL="0">
              <a:buNone/>
            </a:pPr>
            <a:endParaRPr lang="en-US" sz="2400" dirty="0"/>
          </a:p>
        </p:txBody>
      </p:sp>
      <p:sp>
        <p:nvSpPr>
          <p:cNvPr id="3" name="Text 0"/>
          <p:cNvSpPr/>
          <p:nvPr>
            <p:ph idx="101" type="title" hasCustomPrompt="1"/>
          </p:nvPr>
        </p:nvSpPr>
        <p:spPr>
          <a:xfrm>
            <a:off x="4572000" y="3611880"/>
            <a:ext cx="4572000" cy="160020"/>
          </a:xfrm>
          <a:prstGeom prst="rect">
            <a:avLst/>
          </a:prstGeom>
          <a:noFill/>
          <a:ln/>
        </p:spPr>
        <p:txBody>
          <a:bodyPr wrap="square" rtlCol="0"/>
          <a:lstStyle>
            <a:lvl1pPr algn="l" indent="0" marL="0">
              <a:buNone/>
              <a:defRPr lang="en-US" sz="1400" dirty="0">
                <a:solidFill>
                  <a:srgbClr val="FFFFFF"/>
                </a:solidFill>
              </a:defRPr>
            </a:lvl1pPr>
          </a:lstStyle>
          <a:p>
            <a:pPr algn="l" indent="0" marL="0">
              <a:buNone/>
            </a:pPr>
            <a:endParaRPr lang="en-US" sz="1400" dirty="0"/>
          </a:p>
        </p:txBody>
      </p:sp>
      <p:sp>
        <p:nvSpPr>
          <p:cNvPr id="4" name="Shape 0"/>
          <p:cNvSpPr/>
          <p:nvPr/>
        </p:nvSpPr>
        <p:spPr>
          <a:xfrm>
            <a:off x="0" y="0"/>
            <a:ext cx="4114800" cy="5143500"/>
          </a:xfrm>
          <a:prstGeom prst="rect">
            <a:avLst/>
          </a:prstGeom>
          <a:solidFill>
            <a:srgbClr val="FFC000"/>
          </a:solidFill>
          <a:ln/>
        </p:spPr>
      </p:sp>
      <p:pic>
        <p:nvPicPr>
          <p:cNvPr id="5" name="Image 0" descr="//cdn-marketplace.clickworker.com/assets/static/images/clickworker_logo_light_pptx-dc3b0e0a34e7aa44acbe.sv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40080" y="640080"/>
            <a:ext cx="2066544" cy="3291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_SLIDE">
    <p:bg>
      <p:bgPr>
        <a:solidFill>
          <a:srgbClr val="2438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/cdn-marketplace.clickworker.com/assets/static/images/clickworker_final_logo_pptx-bc41d762cf5b0ed2eba0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84832" y="1810512"/>
            <a:ext cx="4910328" cy="144475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MMARY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>
            <p:ph idx="100" type="title" hasCustomPrompt="1"/>
          </p:nvPr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rtlCol="0"/>
          <a:lstStyle>
            <a:lvl1pPr algn="l" indent="0" marL="0">
              <a:buNone/>
              <a:defRPr lang="en-US" sz="2400" b="1" dirty="0">
                <a:solidFill>
                  <a:srgbClr val="243845"/>
                </a:solidFill>
              </a:defRPr>
            </a:lvl1pPr>
          </a:lstStyle>
          <a:p>
            <a:pPr algn="l" indent="0" marL="0">
              <a:buNone/>
            </a:pPr>
            <a:endParaRPr lang="en-US" sz="24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473202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1004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>
            <p:ph idx="100" type="title" hasCustomPrompt="1"/>
          </p:nvPr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rtlCol="0"/>
          <a:lstStyle>
            <a:lvl1pPr algn="l" indent="0" marL="0">
              <a:buNone/>
              <a:defRPr lang="en-US" sz="1600" b="1" dirty="0">
                <a:solidFill>
                  <a:srgbClr val="243845"/>
                </a:solidFill>
              </a:defRPr>
            </a:lvl1pPr>
          </a:lstStyle>
          <a:p>
            <a:pPr algn="l" indent="0" marL="0">
              <a:buNone/>
            </a:pPr>
            <a:endParaRPr lang="en-US" sz="1600" dirty="0"/>
          </a:p>
        </p:txBody>
      </p:sp>
      <p:sp>
        <p:nvSpPr>
          <p:cNvPr id="3" name="Text 0"/>
          <p:cNvSpPr/>
          <p:nvPr>
            <p:ph idx="101" hasCustomPrompt="1"/>
          </p:nvPr>
        </p:nvSpPr>
        <p:spPr>
          <a:xfrm>
            <a:off x="457200" y="731520"/>
            <a:ext cx="8229600" cy="4217670"/>
          </a:xfrm>
          <a:prstGeom prst="rect">
            <a:avLst/>
          </a:prstGeom>
          <a:noFill/>
          <a:ln/>
        </p:spPr>
        <p:txBody>
          <a:bodyPr wrap="square" rtlCol="0"/>
          <a:lstStyle>
            <a:lvl1pPr indent="0" marL="0">
              <a:buNone/>
              <a:defRPr lang="en-US" sz="1000" dirty="0"/>
            </a:lvl1pPr>
          </a:lstStyle>
          <a:p>
            <a:pPr indent="0" marL="0">
              <a:buNone/>
            </a:pPr>
            <a:endParaRPr lang="en-US" sz="10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473202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1005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>
            <p:ph idx="100" type="title" hasCustomPrompt="1"/>
          </p:nvPr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rtlCol="0"/>
          <a:lstStyle>
            <a:lvl1pPr algn="l" indent="0" marL="0">
              <a:buNone/>
              <a:defRPr lang="en-US" sz="1600" b="1" dirty="0">
                <a:solidFill>
                  <a:srgbClr val="243845"/>
                </a:solidFill>
              </a:defRPr>
            </a:lvl1pPr>
          </a:lstStyle>
          <a:p>
            <a:pPr algn="l" indent="0" marL="0">
              <a:buNone/>
            </a:pPr>
            <a:endParaRPr lang="en-US" sz="1600" dirty="0"/>
          </a:p>
        </p:txBody>
      </p:sp>
      <p:sp>
        <p:nvSpPr>
          <p:cNvPr id="3" name="Text 0"/>
          <p:cNvSpPr/>
          <p:nvPr>
            <p:ph idx="101" type="chart" hasCustomPrompt="1"/>
          </p:nvPr>
        </p:nvSpPr>
        <p:spPr>
          <a:xfrm>
            <a:off x="457200" y="548640"/>
            <a:ext cx="8229600" cy="4217670"/>
          </a:xfrm>
          <a:prstGeom prst="rect">
            <a:avLst/>
          </a:prstGeom>
          <a:noFill/>
          <a:ln/>
        </p:spPr>
        <p:txBody>
          <a:bodyPr wrap="square" rtlCol="0"/>
          <a:lstStyle>
            <a:lvl1pPr indent="0" marL="0">
              <a:buNone/>
              <a:defRPr lang="en-US" sz="2800" dirty="0"/>
            </a:lvl1pPr>
          </a:lstStyle>
          <a:p>
            <a:pPr indent="0" marL="0">
              <a:buNone/>
            </a:pPr>
            <a:endParaRPr lang="en-US" sz="2800" dirty="0"/>
          </a:p>
        </p:txBody>
      </p:sp>
      <p:sp>
        <p:nvSpPr>
          <p:cNvPr id="4" name="Text 0"/>
          <p:cNvSpPr/>
          <p:nvPr>
            <p:ph idx="102" type="chart" hasCustomPrompt="1"/>
          </p:nvPr>
        </p:nvSpPr>
        <p:spPr>
          <a:xfrm>
            <a:off x="457200" y="548640"/>
            <a:ext cx="6858000" cy="4217670"/>
          </a:xfrm>
          <a:prstGeom prst="rect">
            <a:avLst/>
          </a:prstGeom>
          <a:noFill/>
          <a:ln/>
        </p:spPr>
        <p:txBody>
          <a:bodyPr wrap="square" rtlCol="0"/>
          <a:lstStyle>
            <a:lvl1pPr indent="0" marL="0">
              <a:buNone/>
              <a:defRPr lang="en-US" sz="2800" dirty="0"/>
            </a:lvl1pPr>
          </a:lstStyle>
          <a:p>
            <a:pPr indent="0" marL="0">
              <a:buNone/>
            </a:pPr>
            <a:endParaRPr lang="en-US" sz="2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473202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1006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473202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null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4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6.xml"/><Relationship Id="rId2" Type="http://schemas.openxmlformats.org/officeDocument/2006/relationships/slideLayout" Target="../slideLayouts/slideLayout6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>
            <p:ph idx="100" type="title" hasCustomPrompt="1"/>
          </p:nvPr>
        </p:nvSpPr>
        <p:spPr>
          <a:xfrm>
            <a:off x="4572000" y="32004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Umfrage zu Flex-Work</a:t>
            </a:r>
            <a:endParaRPr lang="en-US" sz="2400" dirty="0"/>
          </a:p>
        </p:txBody>
      </p:sp>
      <p:sp>
        <p:nvSpPr>
          <p:cNvPr id="3" name="Text 0"/>
          <p:cNvSpPr/>
          <p:nvPr>
            <p:ph idx="101" type="title" hasCustomPrompt="1"/>
          </p:nvPr>
        </p:nvSpPr>
        <p:spPr>
          <a:xfrm>
            <a:off x="4572000" y="3611880"/>
            <a:ext cx="4572000" cy="1600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2026-01-26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>
            <p:ph idx="100" type="title" hasCustomPrompt="1"/>
          </p:nvPr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243845"/>
                </a:solidFill>
              </a:rPr>
              <a:t>Übersicht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6126480" y="9144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0000"/>
                </a:solidFill>
              </a:rPr>
              <a:t>16. Jan. 2026 - 22. Jan. 2026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126480" y="109728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E7E7E"/>
                </a:solidFill>
              </a:rPr>
              <a:t>Zeitraum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126480" y="164592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63636"/>
                </a:solidFill>
              </a:rPr>
              <a:t>Österreich, Deutschland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126480" y="18288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E7E7E"/>
                </a:solidFill>
              </a:rPr>
              <a:t>Länder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6126480" y="237744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63636"/>
                </a:solidFill>
              </a:rPr>
              <a:t>141 of 150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126480" y="256032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E7E7E"/>
                </a:solidFill>
              </a:rPr>
              <a:t>Teilnehmer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126480" y="310896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63636"/>
                </a:solidFill>
              </a:rPr>
              <a:t>24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126480" y="329184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E7E7E"/>
                </a:solidFill>
              </a:rPr>
              <a:t>Durchschnittsalter</a:t>
            </a:r>
            <a:endParaRPr lang="en-US" sz="1000" dirty="0"/>
          </a:p>
        </p:txBody>
      </p:sp>
      <p:graphicFrame>
        <p:nvGraphicFramePr>
          <p:cNvPr id="11" name="Chart 0" descr=""/>
          <p:cNvGraphicFramePr/>
          <p:nvPr/>
        </p:nvGraphicFramePr>
        <p:xfrm>
          <a:off x="182880" y="914400"/>
          <a:ext cx="6035040" cy="360045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473202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>
            <p:ph idx="100" type="title" hasCustomPrompt="1"/>
          </p:nvPr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43845"/>
                </a:solidFill>
              </a:rPr>
              <a:t>Frage 1: Was ist dir bei einem Job im Jahr 2026 am wichtigsten?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65760" y="54864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473202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N=141</a:t>
            </a:r>
            <a:endParaRPr lang="en-US" sz="1400" dirty="0"/>
          </a:p>
        </p:txBody>
      </p:sp>
      <p:graphicFrame>
        <p:nvGraphicFramePr>
          <p:cNvPr id="5" name="Chart 0" descr=""/>
          <p:cNvGraphicFramePr/>
          <p:nvPr>
            <p:ph idx="101" type="chart" hasCustomPrompt="1"/>
          </p:nvPr>
        </p:nvGraphicFramePr>
        <p:xfrm>
          <a:off x="457200" y="548640"/>
          <a:ext cx="8229600" cy="421767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0"/>
          <p:cNvSpPr/>
          <p:nvPr>
            <p:ph idx="102" type="chart" hasCustomPrompt="1"/>
          </p:nvPr>
        </p:nvSpPr>
        <p:spPr>
          <a:xfrm>
            <a:off x="457200" y="548640"/>
            <a:ext cx="6858000" cy="421767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endParaRPr lang="en-US" sz="2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473202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>
            <p:ph idx="100" type="title" hasCustomPrompt="1"/>
          </p:nvPr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43845"/>
                </a:solidFill>
              </a:rPr>
              <a:t>Frage 2: Könntest du dir vorstellen, statt eines festen 9-to-5 Jobs nur noch auf Projekt- oder Event-Basis ("Gig Work") zu arbeiten?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65760" y="54864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473202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N=141</a:t>
            </a:r>
            <a:endParaRPr lang="en-US" sz="1400" dirty="0"/>
          </a:p>
        </p:txBody>
      </p:sp>
      <p:graphicFrame>
        <p:nvGraphicFramePr>
          <p:cNvPr id="5" name="Chart 0" descr=""/>
          <p:cNvGraphicFramePr/>
          <p:nvPr>
            <p:ph idx="101" type="chart" hasCustomPrompt="1"/>
          </p:nvPr>
        </p:nvGraphicFramePr>
        <p:xfrm>
          <a:off x="457200" y="548640"/>
          <a:ext cx="8229600" cy="421767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0"/>
          <p:cNvSpPr/>
          <p:nvPr>
            <p:ph idx="102" type="chart" hasCustomPrompt="1"/>
          </p:nvPr>
        </p:nvSpPr>
        <p:spPr>
          <a:xfrm>
            <a:off x="457200" y="548640"/>
            <a:ext cx="6858000" cy="421767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endParaRPr lang="en-US" sz="2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473202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>
            <p:ph idx="100" type="title" hasCustomPrompt="1"/>
          </p:nvPr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43845"/>
                </a:solidFill>
              </a:rPr>
              <a:t>Frage 3: Was ist der größte Vorteil von eventbasierten Einsätzen (z.B. Festivals, Gastro-Events, Messen)?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65760" y="54864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473202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N=141</a:t>
            </a:r>
            <a:endParaRPr lang="en-US" sz="1400" dirty="0"/>
          </a:p>
        </p:txBody>
      </p:sp>
      <p:graphicFrame>
        <p:nvGraphicFramePr>
          <p:cNvPr id="5" name="Chart 0" descr=""/>
          <p:cNvGraphicFramePr/>
          <p:nvPr>
            <p:ph idx="101" type="chart" hasCustomPrompt="1"/>
          </p:nvPr>
        </p:nvGraphicFramePr>
        <p:xfrm>
          <a:off x="457200" y="548640"/>
          <a:ext cx="8229600" cy="421767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0"/>
          <p:cNvSpPr/>
          <p:nvPr>
            <p:ph idx="102" type="chart" hasCustomPrompt="1"/>
          </p:nvPr>
        </p:nvSpPr>
        <p:spPr>
          <a:xfrm>
            <a:off x="457200" y="548640"/>
            <a:ext cx="6858000" cy="421767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endParaRPr lang="en-US" sz="2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473202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>
            <p:ph idx="100" type="title" hasCustomPrompt="1"/>
          </p:nvPr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43845"/>
                </a:solidFill>
              </a:rPr>
              <a:t>Frage 4: Würdest du für 20% mehr Gehalt auf deine zeitliche Flexibilität verzichten?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65760" y="54864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473202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N=141</a:t>
            </a:r>
            <a:endParaRPr lang="en-US" sz="1400" dirty="0"/>
          </a:p>
        </p:txBody>
      </p:sp>
      <p:graphicFrame>
        <p:nvGraphicFramePr>
          <p:cNvPr id="5" name="Chart 0" descr=""/>
          <p:cNvGraphicFramePr/>
          <p:nvPr>
            <p:ph idx="101" type="chart" hasCustomPrompt="1"/>
          </p:nvPr>
        </p:nvGraphicFramePr>
        <p:xfrm>
          <a:off x="457200" y="548640"/>
          <a:ext cx="8229600" cy="421767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0"/>
          <p:cNvSpPr/>
          <p:nvPr>
            <p:ph idx="102" type="chart" hasCustomPrompt="1"/>
          </p:nvPr>
        </p:nvSpPr>
        <p:spPr>
          <a:xfrm>
            <a:off x="457200" y="548640"/>
            <a:ext cx="6858000" cy="421767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endParaRPr lang="en-US" sz="2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473202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>
            <p:ph idx="100" type="title" hasCustomPrompt="1"/>
          </p:nvPr>
        </p:nvSpPr>
        <p:spPr>
          <a:xfrm>
            <a:off x="457200" y="1828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43845"/>
                </a:solidFill>
              </a:rPr>
              <a:t>Frage 5: Wie informierst du dich über neue Job-Einsätze?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365760" y="548640"/>
            <a:ext cx="6858000" cy="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473202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N=141</a:t>
            </a:r>
            <a:endParaRPr lang="en-US" sz="1400" dirty="0"/>
          </a:p>
        </p:txBody>
      </p:sp>
      <p:graphicFrame>
        <p:nvGraphicFramePr>
          <p:cNvPr id="5" name="Chart 0" descr=""/>
          <p:cNvGraphicFramePr/>
          <p:nvPr>
            <p:ph idx="101" type="chart" hasCustomPrompt="1"/>
          </p:nvPr>
        </p:nvGraphicFramePr>
        <p:xfrm>
          <a:off x="457200" y="548640"/>
          <a:ext cx="8229600" cy="421767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Text 0"/>
          <p:cNvSpPr/>
          <p:nvPr>
            <p:ph idx="102" type="chart" hasCustomPrompt="1"/>
          </p:nvPr>
        </p:nvSpPr>
        <p:spPr>
          <a:xfrm>
            <a:off x="457200" y="548640"/>
            <a:ext cx="6858000" cy="4217670"/>
          </a:xfrm>
          <a:prstGeom prst="rect">
            <a:avLst/>
          </a:prstGeom>
          <a:noFill/>
          <a:ln/>
        </p:spPr>
        <p:txBody>
          <a:bodyPr wrap="square" rtlCol="0"/>
          <a:lstStyle/>
          <a:p>
            <a:pPr indent="0" marL="0">
              <a:buNone/>
            </a:pPr>
            <a:endParaRPr lang="en-US" sz="2800" dirty="0"/>
          </a:p>
        </p:txBody>
      </p:sp>
      <p:sp>
        <p:nvSpPr>
          <p:cNvPr id="25" name="Slide Number Placeholder 0"/>
          <p:cNvSpPr>
            <a:spLocks noGrp="1"/>
          </p:cNvSpPr>
          <p:nvPr>
            <p:ph type="sldNum" sz="quarter" idx="4294967295"/>
          </p:nvPr>
        </p:nvSpPr>
        <p:spPr>
          <a:xfrm>
            <a:off x="8229600" y="4732020"/>
            <a:ext cx="800000" cy="3000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0"/>
            </a:ext>
          </a:extLst>
        </p:spPr>
        <p:txBody>
          <a:bodyPr/>
          <a:lstStyle>
            <a:lvl1pPr>
              <a:defRPr sz="900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</a:lstStyle>
          <a:p>
            <a:pPr algn="ctr"/>
            <a:fld id="{F7021451-1387-4CA6-816F-3879F97B5CBC}" type="slidenum">
              <a:rPr b="0" lang="en-US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2026-01-26T08:59:48Z</dcterms:created>
  <dcterms:modified xsi:type="dcterms:W3CDTF">2026-01-26T08:59:48Z</dcterms:modified>
</cp:coreProperties>
</file>